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274" r:id="rId3"/>
    <p:sldId id="276" r:id="rId4"/>
    <p:sldId id="408" r:id="rId5"/>
    <p:sldId id="447" r:id="rId6"/>
    <p:sldId id="410" r:id="rId7"/>
    <p:sldId id="411" r:id="rId8"/>
    <p:sldId id="414" r:id="rId9"/>
    <p:sldId id="415" r:id="rId10"/>
    <p:sldId id="416" r:id="rId11"/>
    <p:sldId id="417" r:id="rId12"/>
    <p:sldId id="418" r:id="rId13"/>
    <p:sldId id="421" r:id="rId14"/>
    <p:sldId id="422" r:id="rId15"/>
    <p:sldId id="423" r:id="rId16"/>
    <p:sldId id="424" r:id="rId17"/>
    <p:sldId id="425" r:id="rId18"/>
    <p:sldId id="426" r:id="rId19"/>
    <p:sldId id="430" r:id="rId20"/>
    <p:sldId id="427" r:id="rId21"/>
    <p:sldId id="429" r:id="rId22"/>
    <p:sldId id="431" r:id="rId23"/>
    <p:sldId id="433" r:id="rId24"/>
    <p:sldId id="434" r:id="rId25"/>
    <p:sldId id="435" r:id="rId26"/>
    <p:sldId id="436" r:id="rId27"/>
    <p:sldId id="437" r:id="rId28"/>
    <p:sldId id="450" r:id="rId29"/>
    <p:sldId id="438" r:id="rId30"/>
    <p:sldId id="439" r:id="rId31"/>
    <p:sldId id="440" r:id="rId32"/>
    <p:sldId id="441" r:id="rId33"/>
    <p:sldId id="442" r:id="rId34"/>
    <p:sldId id="443" r:id="rId35"/>
    <p:sldId id="349" r:id="rId36"/>
    <p:sldId id="449" r:id="rId37"/>
    <p:sldId id="404" r:id="rId38"/>
    <p:sldId id="44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8"/>
          </p14:sldIdLst>
        </p14:section>
        <p14:section name="Data Access Model" id="{6999A462-70A3-4BD1-8D43-16CA8FFA1C97}">
          <p14:sldIdLst>
            <p14:sldId id="447"/>
            <p14:sldId id="410"/>
            <p14:sldId id="411"/>
          </p14:sldIdLst>
        </p14:section>
        <p14:section name="ADO.NET Architecture" id="{82C353F7-560A-45D7-94E6-032D3E4C5981}">
          <p14:sldIdLst>
            <p14:sldId id="414"/>
            <p14:sldId id="415"/>
            <p14:sldId id="416"/>
            <p14:sldId id="417"/>
            <p14:sldId id="418"/>
            <p14:sldId id="421"/>
            <p14:sldId id="422"/>
            <p14:sldId id="423"/>
          </p14:sldIdLst>
        </p14:section>
        <p14:section name="ADO.NET Connection" id="{58CA6193-0B5C-4FA5-9265-B13BA5B71C54}">
          <p14:sldIdLst>
            <p14:sldId id="424"/>
            <p14:sldId id="425"/>
            <p14:sldId id="426"/>
            <p14:sldId id="430"/>
            <p14:sldId id="427"/>
            <p14:sldId id="429"/>
            <p14:sldId id="431"/>
            <p14:sldId id="433"/>
            <p14:sldId id="434"/>
            <p14:sldId id="435"/>
          </p14:sldIdLst>
        </p14:section>
        <p14:section name="SQL Injection" id="{9C8CD5B4-9857-4EB0-A0E8-071E24D8A819}">
          <p14:sldIdLst>
            <p14:sldId id="436"/>
            <p14:sldId id="437"/>
            <p14:sldId id="450"/>
            <p14:sldId id="438"/>
            <p14:sldId id="439"/>
            <p14:sldId id="440"/>
            <p14:sldId id="441"/>
          </p14:sldIdLst>
        </p14:section>
        <p14:section name="Working with Other DBs" id="{A8E604F8-4B04-499A-BE91-4C28F92E430B}">
          <p14:sldIdLst>
            <p14:sldId id="442"/>
            <p14:sldId id="443"/>
          </p14:sldIdLst>
        </p14:section>
        <p14:section name="Conclusion" id="{10E03AB1-9AA8-4E86-9A64-D741901E50A2}">
          <p14:sldIdLst>
            <p14:sldId id="349"/>
            <p14:sldId id="449"/>
            <p14:sldId id="404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4533" autoAdjust="0"/>
  </p:normalViewPr>
  <p:slideViewPr>
    <p:cSldViewPr>
      <p:cViewPr varScale="1">
        <p:scale>
          <a:sx n="87" d="100"/>
          <a:sy n="87" d="100"/>
        </p:scale>
        <p:origin x="25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02-Nov-17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6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7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1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8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8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5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5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40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02-Nov-17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5D5A-DC69-433E-A632-9FB51F8BCC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64205-09EF-4545-B91B-56AA0BAE6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A7267A-EBC1-4594-B55A-2CC08026B14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76C118-06DF-4937-AD8E-6A674209DA46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40A7DA-F714-483C-B3C5-40735CBC030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DB Apps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897142" y="3360322"/>
            <a:ext cx="130369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 Apps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99" y="3212052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/>
          <p:cNvGrpSpPr/>
          <p:nvPr/>
        </p:nvGrpSpPr>
        <p:grpSpPr>
          <a:xfrm>
            <a:off x="7999412" y="4673106"/>
            <a:ext cx="1242163" cy="1383599"/>
            <a:chOff x="3969890" y="-38224"/>
            <a:chExt cx="2016224" cy="2245796"/>
          </a:xfrm>
        </p:grpSpPr>
        <p:pic>
          <p:nvPicPr>
            <p:cNvPr id="16" name="Picture 2" descr="database, storage icon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9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546793" y="4702512"/>
            <a:ext cx="1524000" cy="1524000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176680-B1F3-4682-8ED8-3C9DF72C8F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4C0CDE-72B5-400C-A1A9-674A434C99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730" y="3716474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b="1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Oracle</a:t>
            </a:r>
            <a:r>
              <a:rPr lang="en-US" sz="2800" dirty="0"/>
              <a:t> databases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800" dirty="0"/>
              <a:t>,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Interbase</a:t>
            </a:r>
            <a:r>
              <a:rPr lang="bg-BG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 Core)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tables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 persisted</a:t>
            </a:r>
            <a:r>
              <a:rPr lang="en-US" dirty="0"/>
              <a:t>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</a:t>
            </a:r>
            <a:r>
              <a:rPr lang="da-DK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da-DK" dirty="0"/>
              <a:t>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Entity Framework Core</a:t>
            </a:r>
            <a:r>
              <a:rPr lang="en-US" sz="3000" dirty="0"/>
              <a:t> is a generic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000" dirty="0"/>
              <a:t>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automatically managed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 Core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3" y="1250474"/>
            <a:ext cx="5942012" cy="3301542"/>
          </a:xfrm>
          <a:prstGeom prst="roundRect">
            <a:avLst>
              <a:gd name="adj" fmla="val 4417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SQL Client Data Provider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086F2-5EF1-4E00-AC52-0C7C2C28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establishes a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dirty="0"/>
          </a:p>
          <a:p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7275" y="32004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37036" y="4714204"/>
            <a:ext cx="75310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Integrated Security</a:t>
            </a:r>
            <a:r>
              <a:rPr lang="bg-BG" dirty="0"/>
              <a:t> –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 if credentials are provided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ADO.NET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Accessing SQL Server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ADO.NET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SQL Injection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0070D20-8252-4B49-95CB-EDC33E326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  <a:r>
              <a:rPr lang="en-US" dirty="0"/>
              <a:t> (as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System.Object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048000"/>
            <a:ext cx="3733800" cy="979408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Fetch more rows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until finished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Injection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SQL Injection? How to Prevent It?</a:t>
            </a:r>
          </a:p>
        </p:txBody>
      </p:sp>
      <p:pic>
        <p:nvPicPr>
          <p:cNvPr id="1026" name="Picture 2" descr="Image result for sql injection">
            <a:extLst>
              <a:ext uri="{FF2B5EF4-FFF2-40B4-BE49-F238E27FC236}">
                <a16:creationId xmlns:a16="http://schemas.microsoft.com/office/drawing/2014/main" id="{98D29FA8-635C-4DA7-B278-71AB6A91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945096"/>
            <a:ext cx="7162802" cy="3452470"/>
          </a:xfrm>
          <a:prstGeom prst="roundRect">
            <a:avLst>
              <a:gd name="adj" fmla="val 119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(1)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1413" y="1905000"/>
            <a:ext cx="9905998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 $"SELECT COUNT(*) FROM Users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WHERE UserName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'{username}'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AND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PasswordHash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'{CalcSHA1(password)}'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9726" y="2514600"/>
            <a:ext cx="10876686" cy="3083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94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38035" y="6495807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1021251"/>
            <a:ext cx="10363200" cy="55037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InsertProject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(string name, string description, DateTime startDate)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@end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685800"/>
            <a:ext cx="7341158" cy="4098438"/>
          </a:xfrm>
          <a:prstGeom prst="roundRect">
            <a:avLst>
              <a:gd name="adj" fmla="val 10231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4" y="5029200"/>
            <a:ext cx="11429998" cy="1568497"/>
          </a:xfrm>
        </p:spPr>
        <p:txBody>
          <a:bodyPr/>
          <a:lstStyle/>
          <a:p>
            <a:r>
              <a:rPr lang="en-US" dirty="0"/>
              <a:t>Connecting to</a:t>
            </a:r>
            <a:br>
              <a:rPr lang="en-US" dirty="0"/>
            </a:br>
            <a:r>
              <a:rPr lang="en-US" dirty="0"/>
              <a:t>Non-Microsoft Databases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ADO.NET provides an interface between our apps and the database engine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Different engines can be used with other data providers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SQL commands must be parametrized to prevent malicious behavior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AC999-C7A8-4E75-95EC-2CD8F3CF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F848-B858-442A-A11B-296D7AE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0B0D-3E89-4F76-AEDB-6C3B938E4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a DB through 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FE5A3-213C-4A5C-A9A4-36E2CC89D4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2" y="1066800"/>
            <a:ext cx="4867521" cy="3634740"/>
          </a:xfrm>
          <a:prstGeom prst="roundRect">
            <a:avLst>
              <a:gd name="adj" fmla="val 8139"/>
            </a:avLst>
          </a:prstGeom>
        </p:spPr>
      </p:pic>
    </p:spTree>
    <p:extLst>
      <p:ext uri="{BB962C8B-B14F-4D97-AF65-F5344CB8AC3E}">
        <p14:creationId xmlns:p14="http://schemas.microsoft.com/office/powerpoint/2010/main" val="348587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Benefits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Drawbacks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990600"/>
            <a:ext cx="7232904" cy="3719780"/>
          </a:xfrm>
          <a:prstGeom prst="roundRect">
            <a:avLst>
              <a:gd name="adj" fmla="val 9292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64" y="5334000"/>
            <a:ext cx="10363200" cy="820600"/>
          </a:xfrm>
        </p:spPr>
        <p:txBody>
          <a:bodyPr/>
          <a:lstStyle/>
          <a:p>
            <a:r>
              <a:rPr lang="en-US"/>
              <a:t>ADO.NET Architecture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class library </a:t>
            </a:r>
            <a:r>
              <a:rPr lang="en-US" dirty="0"/>
              <a:t>for accessing databases, processing data and XML</a:t>
            </a:r>
          </a:p>
          <a:p>
            <a:pPr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with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US" dirty="0"/>
              <a:t> systems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Data Provider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are available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dirty="0"/>
              <a:t> – </a:t>
            </a:r>
            <a:r>
              <a:rPr lang="en-US" dirty="0"/>
              <a:t>to connect to the database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</a:t>
            </a:r>
            <a:r>
              <a:rPr lang="bg-BG" dirty="0"/>
              <a:t> – </a:t>
            </a:r>
            <a:r>
              <a:rPr lang="en-US" dirty="0"/>
              <a:t>to run an</a:t>
            </a:r>
            <a:r>
              <a:rPr lang="bg-BG" dirty="0"/>
              <a:t> SQL</a:t>
            </a:r>
            <a:r>
              <a:rPr lang="en-US" dirty="0"/>
              <a:t> command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dirty="0"/>
              <a:t> – </a:t>
            </a:r>
            <a:r>
              <a:rPr lang="en-US" dirty="0"/>
              <a:t>to retrieve data</a:t>
            </a:r>
            <a:endParaRPr lang="bg-BG" sz="28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Providers in ADO.NET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2559</TotalTime>
  <Words>2181</Words>
  <Application>Microsoft Office PowerPoint</Application>
  <PresentationFormat>Custom</PresentationFormat>
  <Paragraphs>392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</vt:lpstr>
      <vt:lpstr>Table of Contents</vt:lpstr>
      <vt:lpstr>Questions</vt:lpstr>
      <vt:lpstr>Data Access Models</vt:lpstr>
      <vt:lpstr>Connected Model</vt:lpstr>
      <vt:lpstr>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ORM Model</vt:lpstr>
      <vt:lpstr>ORM Model – Benefits and Problems</vt:lpstr>
      <vt:lpstr>ADO.NET: Entity Framework Core</vt:lpstr>
      <vt:lpstr>SQL Client Data Provider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</vt:lpstr>
      <vt:lpstr>SqlCommand – Example</vt:lpstr>
      <vt:lpstr>The SqlDataReader Class</vt:lpstr>
      <vt:lpstr>SqlDataReader – Example</vt:lpstr>
      <vt:lpstr>SQL Injection</vt:lpstr>
      <vt:lpstr>What is SQL Injection? (1)</vt:lpstr>
      <vt:lpstr>What is SQL Injection? (2)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Summary</vt:lpstr>
      <vt:lpstr>DB Apps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84</cp:revision>
  <dcterms:created xsi:type="dcterms:W3CDTF">2014-01-02T17:00:34Z</dcterms:created>
  <dcterms:modified xsi:type="dcterms:W3CDTF">2017-11-02T15:08:02Z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